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10" r:id="rId4"/>
  </p:sldMasterIdLst>
  <p:notesMasterIdLst>
    <p:notesMasterId r:id="rId22"/>
  </p:notesMasterIdLst>
  <p:handoutMasterIdLst>
    <p:handoutMasterId r:id="rId23"/>
  </p:handoutMasterIdLst>
  <p:sldIdLst>
    <p:sldId id="325" r:id="rId5"/>
    <p:sldId id="272" r:id="rId6"/>
    <p:sldId id="370" r:id="rId7"/>
    <p:sldId id="357" r:id="rId8"/>
    <p:sldId id="408" r:id="rId9"/>
    <p:sldId id="350" r:id="rId10"/>
    <p:sldId id="402" r:id="rId11"/>
    <p:sldId id="410" r:id="rId12"/>
    <p:sldId id="401" r:id="rId13"/>
    <p:sldId id="411" r:id="rId14"/>
    <p:sldId id="412" r:id="rId15"/>
    <p:sldId id="413" r:id="rId16"/>
    <p:sldId id="354" r:id="rId17"/>
    <p:sldId id="358" r:id="rId18"/>
    <p:sldId id="415" r:id="rId19"/>
    <p:sldId id="414" r:id="rId20"/>
    <p:sldId id="336" r:id="rId2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85" autoAdjust="0"/>
    <p:restoredTop sz="93836" autoAdjust="0"/>
  </p:normalViewPr>
  <p:slideViewPr>
    <p:cSldViewPr snapToGrid="0" snapToObjects="1">
      <p:cViewPr>
        <p:scale>
          <a:sx n="110" d="100"/>
          <a:sy n="110" d="100"/>
        </p:scale>
        <p:origin x="-8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E8EB6-BCD0-B24D-8ED6-75A4AFB15A51}" type="datetimeFigureOut">
              <a:rPr lang="en-US" smtClean="0"/>
              <a:t>7/21/13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584D9-A8C7-624D-AAFD-39BBDA75C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63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F0E2-4962-6A4D-B9C9-F576FD87812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aramon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Garamon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Garamon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Garamon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Garamon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Garamon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Sunday, July 21,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Sunday, July 21,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jpg"/><Relationship Id="rId13" Type="http://schemas.openxmlformats.org/officeDocument/2006/relationships/image" Target="../media/image19.png"/><Relationship Id="rId14" Type="http://schemas.openxmlformats.org/officeDocument/2006/relationships/image" Target="../media/image20.jpe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gif"/><Relationship Id="rId7" Type="http://schemas.openxmlformats.org/officeDocument/2006/relationships/image" Target="../media/image13.gif"/><Relationship Id="rId8" Type="http://schemas.openxmlformats.org/officeDocument/2006/relationships/image" Target="../media/image14.gif"/><Relationship Id="rId9" Type="http://schemas.openxmlformats.org/officeDocument/2006/relationships/image" Target="../media/image15.png"/><Relationship Id="rId10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712"/>
            <a:ext cx="9144000" cy="2842868"/>
          </a:xfrm>
        </p:spPr>
        <p:txBody>
          <a:bodyPr/>
          <a:lstStyle/>
          <a:p>
            <a:pPr algn="ctr"/>
            <a:r>
              <a:rPr lang="en-US" sz="5000" dirty="0" smtClean="0"/>
              <a:t>Are magnetic fields and outflows aligned in protostellar cores?</a:t>
            </a:r>
            <a:endParaRPr lang="en-US" sz="5000" b="1" dirty="0">
              <a:solidFill>
                <a:srgbClr val="29293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8 July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CARMA Science Symposium</a:t>
            </a:r>
          </a:p>
          <a:p>
            <a:r>
              <a:rPr lang="en-US" dirty="0" smtClean="0"/>
              <a:t>University of Chicago</a:t>
            </a:r>
          </a:p>
          <a:p>
            <a:r>
              <a:rPr lang="en-US" dirty="0" smtClean="0"/>
              <a:t>Chicago, Ill.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cs typeface="Garamond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69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1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59" y="909053"/>
            <a:ext cx="5948924" cy="59489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aramond"/>
                <a:cs typeface="Garamond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8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1112341" y="6125589"/>
            <a:ext cx="505263" cy="551859"/>
            <a:chOff x="288642" y="6448293"/>
            <a:chExt cx="534547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321893" y="6526289"/>
              <a:ext cx="579291" cy="423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618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6937813" cy="6108392"/>
            <a:chOff x="-103715" y="308876"/>
            <a:chExt cx="6937813" cy="61083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9" t="6953" r="9027" b="5944"/>
            <a:stretch/>
          </p:blipFill>
          <p:spPr>
            <a:xfrm>
              <a:off x="279393" y="1038273"/>
              <a:ext cx="6346892" cy="497180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Cumulative Distribution Function (CDF)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863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(Projected) angle between outflow &amp; B-field (</a:t>
              </a:r>
              <a:r>
                <a:rPr lang="en-US" sz="2200" b="1" dirty="0" err="1" smtClean="0">
                  <a:solidFill>
                    <a:srgbClr val="292934"/>
                  </a:solidFill>
                  <a:latin typeface="Garamond"/>
                </a:rPr>
                <a:t>deg</a:t>
              </a:r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63427" y="5220825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</a:rPr>
              <a:t>Hull+ </a:t>
            </a:r>
            <a:r>
              <a:rPr lang="en-US" dirty="0" smtClean="0">
                <a:solidFill>
                  <a:srgbClr val="292934"/>
                </a:solidFill>
              </a:rPr>
              <a:t>2013, ApJ,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</a:rPr>
              <a:t>(updated version: July ‘13)</a:t>
            </a:r>
          </a:p>
        </p:txBody>
      </p:sp>
    </p:spTree>
    <p:extLst>
      <p:ext uri="{BB962C8B-B14F-4D97-AF65-F5344CB8AC3E}">
        <p14:creationId xmlns:p14="http://schemas.microsoft.com/office/powerpoint/2010/main" val="405429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Pre-summary: poster teaser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Pre-summary: poster teaser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9" y="468809"/>
            <a:ext cx="8686801" cy="625711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TADPOL results: B-fields are either </a:t>
            </a:r>
            <a:r>
              <a:rPr lang="en-US" sz="3000" b="1" dirty="0" smtClean="0"/>
              <a:t>preferentially misaligned</a:t>
            </a:r>
            <a:r>
              <a:rPr lang="en-US" sz="3000" dirty="0" smtClean="0"/>
              <a:t> (perp.) or</a:t>
            </a:r>
            <a:r>
              <a:rPr lang="en-US" sz="3000" b="1" dirty="0" smtClean="0"/>
              <a:t> randomly </a:t>
            </a:r>
            <a:r>
              <a:rPr lang="en-US" sz="3000" b="1" dirty="0"/>
              <a:t>aligned </a:t>
            </a:r>
            <a:r>
              <a:rPr lang="en-US" sz="3000" dirty="0" smtClean="0"/>
              <a:t>with respect to outflows at the ~1000 AU scale</a:t>
            </a:r>
          </a:p>
          <a:p>
            <a:pPr lvl="1"/>
            <a:r>
              <a:rPr lang="en-US" sz="2800" dirty="0" smtClean="0"/>
              <a:t>Thus, </a:t>
            </a:r>
            <a:r>
              <a:rPr lang="en-US" sz="2800" dirty="0" err="1" smtClean="0"/>
              <a:t>circumstellar</a:t>
            </a:r>
            <a:r>
              <a:rPr lang="en-US" sz="2800" dirty="0" smtClean="0"/>
              <a:t> disks are misaligned with fields in the cores from which they formed</a:t>
            </a:r>
          </a:p>
          <a:p>
            <a:pPr marL="274320" lvl="1" indent="0">
              <a:buNone/>
            </a:pPr>
            <a:endParaRPr lang="en-US" sz="2800" dirty="0"/>
          </a:p>
          <a:p>
            <a:pPr marL="182880" lvl="1"/>
            <a:r>
              <a:rPr lang="en-US" sz="3000" dirty="0"/>
              <a:t>CARMA 1 mm polarization system is </a:t>
            </a:r>
            <a:r>
              <a:rPr lang="en-US" sz="3000" dirty="0" smtClean="0"/>
              <a:t>online </a:t>
            </a:r>
            <a:r>
              <a:rPr lang="en-US" sz="3000" dirty="0"/>
              <a:t>and accepting </a:t>
            </a:r>
            <a:r>
              <a:rPr lang="en-US" sz="3000" dirty="0" smtClean="0"/>
              <a:t>proposals</a:t>
            </a:r>
          </a:p>
          <a:p>
            <a:pPr marL="457200" lvl="2"/>
            <a:endParaRPr lang="en-US" sz="2800" dirty="0"/>
          </a:p>
          <a:p>
            <a:pPr marL="182880" lvl="1"/>
            <a:r>
              <a:rPr lang="en-US" sz="3000" dirty="0" smtClean="0"/>
              <a:t>Data release coming soon!</a:t>
            </a:r>
          </a:p>
          <a:p>
            <a:pPr marL="457200" lvl="2"/>
            <a:endParaRPr lang="en-US" sz="2800" b="1" dirty="0" smtClean="0"/>
          </a:p>
          <a:p>
            <a:r>
              <a:rPr lang="en-US" sz="2600" b="1" dirty="0" smtClean="0"/>
              <a:t>TADPOL first results: </a:t>
            </a:r>
            <a:r>
              <a:rPr lang="en-US" sz="2600" dirty="0" smtClean="0">
                <a:hlinkClick r:id="rId3"/>
              </a:rPr>
              <a:t>ApJ, 768, 159</a:t>
            </a:r>
            <a:endParaRPr lang="en-US" sz="2600" dirty="0" smtClean="0"/>
          </a:p>
          <a:p>
            <a:r>
              <a:rPr lang="en-US" sz="2600" b="1" dirty="0" smtClean="0"/>
              <a:t>TADPOL survey</a:t>
            </a:r>
            <a:r>
              <a:rPr lang="en-US" sz="2600" dirty="0" smtClean="0"/>
              <a:t> (CARMA key project): </a:t>
            </a:r>
            <a:r>
              <a:rPr lang="en-US" sz="2600" dirty="0" smtClean="0">
                <a:hlinkClick r:id="rId4" action="ppaction://hlinkfile"/>
              </a:rPr>
              <a:t>tadpol.astro.illinois.edu</a:t>
            </a:r>
            <a:endParaRPr lang="en-US" sz="2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85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Girart</a:t>
            </a:r>
            <a:r>
              <a:rPr lang="en-US" dirty="0" smtClean="0"/>
              <a:t>+ 2006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Outflow</a:t>
            </a:r>
            <a:endParaRPr lang="en-US" sz="2400" dirty="0"/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B-field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IRAS 16293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NGC 1333-IRAS 4A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2062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6419275" y="6457882"/>
            <a:ext cx="271288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5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862331"/>
            <a:ext cx="4956449" cy="52497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Ian Stephens, Leslie Looney,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Jason Fiege (Manitoba),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Erica Franzmann (Manitoba), Martin Houde (UWO, Caltech), Brenda Matthews (NRC-CNRC)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620" y="6148192"/>
            <a:ext cx="9152409" cy="772634"/>
            <a:chOff x="8620" y="6148192"/>
            <a:chExt cx="9152409" cy="772634"/>
          </a:xfrm>
        </p:grpSpPr>
        <p:pic>
          <p:nvPicPr>
            <p:cNvPr id="6" name="Picture 3" descr="carmalogo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0" y="6201463"/>
              <a:ext cx="661257" cy="656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6" descr="Arizona.jpe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7693" y="6183303"/>
              <a:ext cx="730467" cy="674952"/>
            </a:xfrm>
            <a:prstGeom prst="rect">
              <a:avLst/>
            </a:prstGeom>
          </p:spPr>
        </p:pic>
        <p:pic>
          <p:nvPicPr>
            <p:cNvPr id="8" name="Picture 7" descr="USRA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4685" y="6225121"/>
              <a:ext cx="814149" cy="602471"/>
            </a:xfrm>
            <a:prstGeom prst="rect">
              <a:avLst/>
            </a:prstGeom>
          </p:spPr>
        </p:pic>
        <p:pic>
          <p:nvPicPr>
            <p:cNvPr id="10" name="Picture 9" descr="NRC.jpe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7809" y="6258650"/>
              <a:ext cx="953220" cy="580388"/>
            </a:xfrm>
            <a:prstGeom prst="rect">
              <a:avLst/>
            </a:prstGeom>
          </p:spPr>
        </p:pic>
        <p:pic>
          <p:nvPicPr>
            <p:cNvPr id="11" name="Picture 10" descr="Berkeley.gi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420" y="6191302"/>
              <a:ext cx="656814" cy="656814"/>
            </a:xfrm>
            <a:prstGeom prst="rect">
              <a:avLst/>
            </a:prstGeom>
          </p:spPr>
        </p:pic>
        <p:pic>
          <p:nvPicPr>
            <p:cNvPr id="12" name="Picture 11" descr="NASA.gi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8779" y="6206532"/>
              <a:ext cx="746698" cy="639287"/>
            </a:xfrm>
            <a:prstGeom prst="rect">
              <a:avLst/>
            </a:prstGeom>
          </p:spPr>
        </p:pic>
        <p:pic>
          <p:nvPicPr>
            <p:cNvPr id="14" name="Picture 13" descr="Caltech.gi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777" y="6170416"/>
              <a:ext cx="674951" cy="674951"/>
            </a:xfrm>
            <a:prstGeom prst="rect">
              <a:avLst/>
            </a:prstGeom>
          </p:spPr>
        </p:pic>
        <p:pic>
          <p:nvPicPr>
            <p:cNvPr id="15" name="Picture 14" descr="Illinois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6204" y="6170983"/>
              <a:ext cx="507119" cy="656814"/>
            </a:xfrm>
            <a:prstGeom prst="rect">
              <a:avLst/>
            </a:prstGeom>
          </p:spPr>
        </p:pic>
        <p:pic>
          <p:nvPicPr>
            <p:cNvPr id="16" name="Picture 15" descr="Manitoba.jpe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0" r="28087" b="38984"/>
            <a:stretch/>
          </p:blipFill>
          <p:spPr>
            <a:xfrm>
              <a:off x="7610910" y="6209581"/>
              <a:ext cx="592964" cy="711245"/>
            </a:xfrm>
            <a:prstGeom prst="rect">
              <a:avLst/>
            </a:prstGeom>
          </p:spPr>
        </p:pic>
        <p:pic>
          <p:nvPicPr>
            <p:cNvPr id="17" name="Picture 16" descr="UWO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157"/>
            <a:stretch/>
          </p:blipFill>
          <p:spPr>
            <a:xfrm>
              <a:off x="6915438" y="6201183"/>
              <a:ext cx="770187" cy="656750"/>
            </a:xfrm>
            <a:prstGeom prst="rect">
              <a:avLst/>
            </a:prstGeom>
          </p:spPr>
        </p:pic>
        <p:pic>
          <p:nvPicPr>
            <p:cNvPr id="3" name="Picture 2" descr="wes_seal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817" y="6204351"/>
              <a:ext cx="569226" cy="634687"/>
            </a:xfrm>
            <a:prstGeom prst="rect">
              <a:avLst/>
            </a:prstGeom>
          </p:spPr>
        </p:pic>
        <p:pic>
          <p:nvPicPr>
            <p:cNvPr id="4" name="Picture 3" descr="NRAO_logo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8719" y="6186212"/>
              <a:ext cx="491222" cy="640080"/>
            </a:xfrm>
            <a:prstGeom prst="rect">
              <a:avLst/>
            </a:prstGeom>
          </p:spPr>
        </p:pic>
        <p:pic>
          <p:nvPicPr>
            <p:cNvPr id="13" name="Picture 12" descr="umd-ball.jpg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440" y="6148192"/>
              <a:ext cx="698420" cy="698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4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smtClean="0"/>
              <a:t>37 </a:t>
            </a:r>
            <a:r>
              <a:rPr lang="en-US" sz="2600" b="1" dirty="0" smtClean="0"/>
              <a:t>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Triples number of </a:t>
            </a:r>
            <a:r>
              <a:rPr lang="en-US" sz="2600" dirty="0" err="1" smtClean="0"/>
              <a:t>interferometric</a:t>
            </a:r>
            <a:r>
              <a:rPr lang="en-US" sz="26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~300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324051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</a:rPr>
              <a:t>ApJL</a:t>
            </a:r>
            <a:r>
              <a:rPr lang="en-US" dirty="0" smtClean="0">
                <a:solidFill>
                  <a:srgbClr val="292934"/>
                </a:solidFill>
              </a:rPr>
              <a:t>, 769, L15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98785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7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2475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7497</TotalTime>
  <Words>1337</Words>
  <Application>Microsoft Macintosh PowerPoint</Application>
  <PresentationFormat>On-screen Show (4:3)</PresentationFormat>
  <Paragraphs>184</Paragraphs>
  <Slides>17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Office Theme</vt:lpstr>
      <vt:lpstr>Clarity</vt:lpstr>
      <vt:lpstr>6_Office Theme</vt:lpstr>
      <vt:lpstr>2_Clarity</vt:lpstr>
      <vt:lpstr>Are magnetic fields and outflows aligned in protostellar cores?</vt:lpstr>
      <vt:lpstr>PowerPoint Presentation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Pre-summary: poster teaser</vt:lpstr>
      <vt:lpstr>Pre-summary: poster teaser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315</cp:revision>
  <cp:lastPrinted>2013-07-07T03:32:51Z</cp:lastPrinted>
  <dcterms:created xsi:type="dcterms:W3CDTF">2010-11-26T18:30:23Z</dcterms:created>
  <dcterms:modified xsi:type="dcterms:W3CDTF">2013-07-21T20:51:13Z</dcterms:modified>
</cp:coreProperties>
</file>